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Pretendard Bold" panose="020B0600000101010101" charset="-127"/>
      <p:bold r:id="rId16"/>
    </p:embeddedFont>
    <p:embeddedFont>
      <p:font typeface="Pretendard Regular" panose="020B0600000101010101" charset="-127"/>
      <p:regular r:id="rId17"/>
    </p:embeddedFont>
    <p:embeddedFont>
      <p:font typeface="Tahoma" panose="020B0604030504040204" pitchFamily="34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1074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40.png"/><Relationship Id="rId5" Type="http://schemas.openxmlformats.org/officeDocument/2006/relationships/image" Target="../media/image25.png"/><Relationship Id="rId10" Type="http://schemas.openxmlformats.org/officeDocument/2006/relationships/image" Target="../media/image39.png"/><Relationship Id="rId4" Type="http://schemas.openxmlformats.org/officeDocument/2006/relationships/image" Target="../media/image2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44.png"/><Relationship Id="rId5" Type="http://schemas.openxmlformats.org/officeDocument/2006/relationships/image" Target="../media/image25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48.png"/><Relationship Id="rId5" Type="http://schemas.openxmlformats.org/officeDocument/2006/relationships/image" Target="../media/image25.png"/><Relationship Id="rId10" Type="http://schemas.openxmlformats.org/officeDocument/2006/relationships/image" Target="../media/image47.png"/><Relationship Id="rId4" Type="http://schemas.openxmlformats.org/officeDocument/2006/relationships/image" Target="../media/image2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12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52.png"/><Relationship Id="rId5" Type="http://schemas.openxmlformats.org/officeDocument/2006/relationships/image" Target="../media/image25.png"/><Relationship Id="rId10" Type="http://schemas.openxmlformats.org/officeDocument/2006/relationships/image" Target="../media/image51.png"/><Relationship Id="rId4" Type="http://schemas.openxmlformats.org/officeDocument/2006/relationships/image" Target="../media/image2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D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558800"/>
            <a:ext cx="17183100" cy="915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100" y="1587500"/>
            <a:ext cx="2806700" cy="184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447800"/>
            <a:ext cx="2654300" cy="1676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60000">
            <a:off x="1231900" y="7175500"/>
            <a:ext cx="3352800" cy="2247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">
            <a:off x="3670300" y="13970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00000">
            <a:off x="14427200" y="7670800"/>
            <a:ext cx="2032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80000">
            <a:off x="12865100" y="1676400"/>
            <a:ext cx="266700" cy="254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787400"/>
            <a:ext cx="2286000" cy="1447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00000">
            <a:off x="5880100" y="8305800"/>
            <a:ext cx="203200" cy="190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43100" y="7785100"/>
            <a:ext cx="2806700" cy="177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00000">
            <a:off x="1333500" y="7213600"/>
            <a:ext cx="203200" cy="190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19200" y="3848100"/>
            <a:ext cx="15887700" cy="176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900" b="0" i="0" u="none" strike="noStrike" spc="-100">
                <a:solidFill>
                  <a:srgbClr val="38B419"/>
                </a:solidFill>
                <a:latin typeface="Pretendard Bold"/>
              </a:rPr>
              <a:t>[DB] </a:t>
            </a:r>
            <a:r>
              <a:rPr lang="ko-KR" sz="9900" b="0" i="0" u="none" strike="noStrike" spc="-100">
                <a:solidFill>
                  <a:srgbClr val="38B419"/>
                </a:solidFill>
                <a:ea typeface="Pretendard Bold"/>
              </a:rPr>
              <a:t>병원</a:t>
            </a:r>
            <a:r>
              <a:rPr lang="en-US" sz="9900" b="0" i="0" u="none" strike="noStrike" spc="-100">
                <a:solidFill>
                  <a:srgbClr val="38B419"/>
                </a:solidFill>
                <a:latin typeface="Pretendard Bold"/>
              </a:rPr>
              <a:t> </a:t>
            </a:r>
            <a:r>
              <a:rPr lang="ko-KR" sz="9900" b="0" i="0" u="none" strike="noStrike" spc="-100">
                <a:solidFill>
                  <a:srgbClr val="38B419"/>
                </a:solidFill>
                <a:ea typeface="Pretendard Bold"/>
              </a:rPr>
              <a:t>예약관리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0200" y="6146800"/>
            <a:ext cx="4978400" cy="736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972300" y="6286500"/>
            <a:ext cx="4381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FFFFFF"/>
                </a:solidFill>
                <a:ea typeface="Pretendard Bold"/>
              </a:rPr>
              <a:t>오윤석</a:t>
            </a:r>
            <a:r>
              <a:rPr lang="en-US" sz="2700" b="0" i="0" u="none" strike="noStrike">
                <a:solidFill>
                  <a:srgbClr val="FFFFFF"/>
                </a:solidFill>
                <a:latin typeface="Pretendard Bold"/>
              </a:rPr>
              <a:t>, </a:t>
            </a:r>
            <a:r>
              <a:rPr lang="ko-KR" sz="2700" b="0" i="0" u="none" strike="noStrike">
                <a:solidFill>
                  <a:srgbClr val="FFFFFF"/>
                </a:solidFill>
                <a:ea typeface="Pretendard Bold"/>
              </a:rPr>
              <a:t>박예린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09800" y="876300"/>
            <a:ext cx="2222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202020">
                    <a:alpha val="40000"/>
                  </a:srgbClr>
                </a:solidFill>
                <a:latin typeface="Pretendard Regular"/>
              </a:rPr>
              <a:t>MIRICOMPANY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D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558800"/>
            <a:ext cx="17183100" cy="915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0"/>
            <a:ext cx="2159000" cy="1447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500" y="8674100"/>
            <a:ext cx="2260600" cy="1485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6600" y="6604000"/>
            <a:ext cx="2260600" cy="1485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2120900"/>
            <a:ext cx="15963900" cy="7429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66800" y="889000"/>
            <a:ext cx="161417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800" b="0" i="0" u="none" strike="noStrike" spc="-100">
                <a:solidFill>
                  <a:srgbClr val="202020"/>
                </a:solidFill>
                <a:ea typeface="Pretendard Bold"/>
              </a:rPr>
              <a:t>테이블</a:t>
            </a:r>
            <a:r>
              <a:rPr lang="en-US" sz="6800" b="0" i="0" u="none" strike="noStrike" spc="-100">
                <a:solidFill>
                  <a:srgbClr val="202020"/>
                </a:solidFill>
                <a:latin typeface="Pretendard Bold"/>
              </a:rPr>
              <a:t> </a:t>
            </a:r>
            <a:r>
              <a:rPr lang="ko-KR" sz="6800" b="0" i="0" u="none" strike="noStrike" spc="-100">
                <a:solidFill>
                  <a:srgbClr val="202020"/>
                </a:solidFill>
                <a:ea typeface="Pretendard Bold"/>
              </a:rPr>
              <a:t>활용</a:t>
            </a:r>
            <a:r>
              <a:rPr lang="en-US" sz="6800" b="0" i="0" u="none" strike="noStrike" spc="-100">
                <a:solidFill>
                  <a:srgbClr val="202020"/>
                </a:solidFill>
                <a:latin typeface="Pretendard Bold"/>
              </a:rPr>
              <a:t>(</a:t>
            </a:r>
            <a:r>
              <a:rPr lang="ko-KR" sz="6800" b="0" i="0" u="none" strike="noStrike" spc="-100">
                <a:solidFill>
                  <a:srgbClr val="202020"/>
                </a:solidFill>
                <a:ea typeface="Pretendard Bold"/>
              </a:rPr>
              <a:t>환자측</a:t>
            </a:r>
            <a:r>
              <a:rPr lang="en-US" sz="6800" b="0" i="0" u="none" strike="noStrike" spc="-100">
                <a:solidFill>
                  <a:srgbClr val="202020"/>
                </a:solidFill>
                <a:latin typeface="Pretendard Bold"/>
              </a:rPr>
              <a:t>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9200" y="2387600"/>
            <a:ext cx="5435600" cy="711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0" y="2374900"/>
            <a:ext cx="6223000" cy="723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109200" y="2489200"/>
            <a:ext cx="5054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과거</a:t>
            </a:r>
            <a:r>
              <a:rPr lang="en-US" sz="26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진료기록</a:t>
            </a:r>
            <a:r>
              <a:rPr lang="en-US" sz="26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확인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400" y="3276600"/>
            <a:ext cx="6172200" cy="2540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000" y="6184900"/>
            <a:ext cx="6197600" cy="2870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0900" y="3276600"/>
            <a:ext cx="6172200" cy="2438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54400" y="6032500"/>
            <a:ext cx="3517900" cy="3162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581400" y="2501900"/>
            <a:ext cx="3251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예약</a:t>
            </a:r>
            <a:r>
              <a:rPr lang="en-US" sz="26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내역</a:t>
            </a:r>
            <a:r>
              <a:rPr lang="en-US" sz="26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확인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D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558800"/>
            <a:ext cx="17183100" cy="915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0"/>
            <a:ext cx="2159000" cy="1447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500" y="8674100"/>
            <a:ext cx="2260600" cy="1485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6600" y="6604000"/>
            <a:ext cx="2260600" cy="1485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2120900"/>
            <a:ext cx="15963900" cy="7429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66800" y="889000"/>
            <a:ext cx="161417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800" b="0" i="0" u="none" strike="noStrike" spc="-100">
                <a:solidFill>
                  <a:srgbClr val="202020"/>
                </a:solidFill>
                <a:ea typeface="Pretendard Bold"/>
              </a:rPr>
              <a:t>테이블</a:t>
            </a:r>
            <a:r>
              <a:rPr lang="en-US" sz="6800" b="0" i="0" u="none" strike="noStrike" spc="-100">
                <a:solidFill>
                  <a:srgbClr val="202020"/>
                </a:solidFill>
                <a:latin typeface="Pretendard Bold"/>
              </a:rPr>
              <a:t> </a:t>
            </a:r>
            <a:r>
              <a:rPr lang="ko-KR" sz="6800" b="0" i="0" u="none" strike="noStrike" spc="-100">
                <a:solidFill>
                  <a:srgbClr val="202020"/>
                </a:solidFill>
                <a:ea typeface="Pretendard Bold"/>
              </a:rPr>
              <a:t>활용</a:t>
            </a:r>
            <a:r>
              <a:rPr lang="en-US" sz="6800" b="0" i="0" u="none" strike="noStrike" spc="-100">
                <a:solidFill>
                  <a:srgbClr val="202020"/>
                </a:solidFill>
                <a:latin typeface="Pretendard Bold"/>
              </a:rPr>
              <a:t>(</a:t>
            </a:r>
            <a:r>
              <a:rPr lang="ko-KR" sz="6800" b="0" i="0" u="none" strike="noStrike" spc="-100">
                <a:solidFill>
                  <a:srgbClr val="202020"/>
                </a:solidFill>
                <a:ea typeface="Pretendard Bold"/>
              </a:rPr>
              <a:t>병원측</a:t>
            </a:r>
            <a:r>
              <a:rPr lang="en-US" sz="6800" b="0" i="0" u="none" strike="noStrike" spc="-100">
                <a:solidFill>
                  <a:srgbClr val="202020"/>
                </a:solidFill>
                <a:latin typeface="Pretendard Bold"/>
              </a:rPr>
              <a:t>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9200" y="2387600"/>
            <a:ext cx="5435600" cy="711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0" y="2374900"/>
            <a:ext cx="6223000" cy="723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109200" y="2489200"/>
            <a:ext cx="5054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환자별</a:t>
            </a:r>
            <a:r>
              <a:rPr lang="en-US" sz="26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진료</a:t>
            </a:r>
            <a:r>
              <a:rPr lang="en-US" sz="26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기록</a:t>
            </a:r>
            <a:r>
              <a:rPr lang="en-US" sz="26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조회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600" y="3276600"/>
            <a:ext cx="6781800" cy="1943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9900" y="5664200"/>
            <a:ext cx="4254500" cy="3365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83800" y="3276600"/>
            <a:ext cx="5092700" cy="3213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0" y="6858000"/>
            <a:ext cx="6756400" cy="2070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581400" y="2501900"/>
            <a:ext cx="3251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환자</a:t>
            </a:r>
            <a:r>
              <a:rPr lang="en-US" sz="26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정보</a:t>
            </a:r>
            <a:r>
              <a:rPr lang="en-US" sz="26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조회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D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558800"/>
            <a:ext cx="17183100" cy="915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0"/>
            <a:ext cx="2159000" cy="1447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500" y="8674100"/>
            <a:ext cx="2260600" cy="1485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6600" y="6604000"/>
            <a:ext cx="2260600" cy="1485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2120900"/>
            <a:ext cx="15963900" cy="7429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66800" y="889000"/>
            <a:ext cx="161417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800" b="0" i="0" u="none" strike="noStrike" spc="-100">
                <a:solidFill>
                  <a:srgbClr val="202020"/>
                </a:solidFill>
                <a:ea typeface="Pretendard Bold"/>
              </a:rPr>
              <a:t>테이블</a:t>
            </a:r>
            <a:r>
              <a:rPr lang="en-US" sz="6800" b="0" i="0" u="none" strike="noStrike" spc="-100">
                <a:solidFill>
                  <a:srgbClr val="202020"/>
                </a:solidFill>
                <a:latin typeface="Pretendard Bold"/>
              </a:rPr>
              <a:t> </a:t>
            </a:r>
            <a:r>
              <a:rPr lang="ko-KR" sz="6800" b="0" i="0" u="none" strike="noStrike" spc="-100">
                <a:solidFill>
                  <a:srgbClr val="202020"/>
                </a:solidFill>
                <a:ea typeface="Pretendard Bold"/>
              </a:rPr>
              <a:t>활용</a:t>
            </a:r>
            <a:r>
              <a:rPr lang="en-US" sz="6800" b="0" i="0" u="none" strike="noStrike" spc="-100">
                <a:solidFill>
                  <a:srgbClr val="202020"/>
                </a:solidFill>
                <a:latin typeface="Pretendard Bold"/>
              </a:rPr>
              <a:t>(</a:t>
            </a:r>
            <a:r>
              <a:rPr lang="ko-KR" sz="6800" b="0" i="0" u="none" strike="noStrike" spc="-100">
                <a:solidFill>
                  <a:srgbClr val="202020"/>
                </a:solidFill>
                <a:ea typeface="Pretendard Bold"/>
              </a:rPr>
              <a:t>병원측</a:t>
            </a:r>
            <a:r>
              <a:rPr lang="en-US" sz="6800" b="0" i="0" u="none" strike="noStrike" spc="-100">
                <a:solidFill>
                  <a:srgbClr val="202020"/>
                </a:solidFill>
                <a:latin typeface="Pretendard Bold"/>
              </a:rPr>
              <a:t>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9200" y="2387600"/>
            <a:ext cx="5435600" cy="711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0" y="2374900"/>
            <a:ext cx="6223000" cy="723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109200" y="2489200"/>
            <a:ext cx="5054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당일</a:t>
            </a:r>
            <a:r>
              <a:rPr lang="en-US" sz="26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예약된</a:t>
            </a:r>
            <a:r>
              <a:rPr lang="en-US" sz="26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환자</a:t>
            </a:r>
            <a:r>
              <a:rPr lang="en-US" sz="26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리스트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0700" y="3200400"/>
            <a:ext cx="4292600" cy="3213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600" y="6527800"/>
            <a:ext cx="4876800" cy="2933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0900" y="3238500"/>
            <a:ext cx="5778500" cy="3543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0" y="7213600"/>
            <a:ext cx="6223000" cy="1003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581400" y="2501900"/>
            <a:ext cx="3251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환자별</a:t>
            </a:r>
            <a:r>
              <a:rPr lang="en-US" sz="26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예약</a:t>
            </a:r>
            <a:r>
              <a:rPr lang="en-US" sz="26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내역</a:t>
            </a:r>
            <a:r>
              <a:rPr lang="en-US" sz="26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확인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D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558800"/>
            <a:ext cx="17183100" cy="915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0"/>
            <a:ext cx="2159000" cy="1447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500" y="8674100"/>
            <a:ext cx="2260600" cy="1485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6600" y="6604000"/>
            <a:ext cx="2260600" cy="1485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2120900"/>
            <a:ext cx="15963900" cy="7429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66800" y="889000"/>
            <a:ext cx="161417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800" b="0" i="0" u="none" strike="noStrike" spc="-100">
                <a:solidFill>
                  <a:srgbClr val="202020"/>
                </a:solidFill>
                <a:ea typeface="Pretendard Bold"/>
              </a:rPr>
              <a:t>테이블</a:t>
            </a:r>
            <a:r>
              <a:rPr lang="en-US" sz="6800" b="0" i="0" u="none" strike="noStrike" spc="-100">
                <a:solidFill>
                  <a:srgbClr val="202020"/>
                </a:solidFill>
                <a:latin typeface="Pretendard Bold"/>
              </a:rPr>
              <a:t> </a:t>
            </a:r>
            <a:r>
              <a:rPr lang="ko-KR" sz="6800" b="0" i="0" u="none" strike="noStrike" spc="-100">
                <a:solidFill>
                  <a:srgbClr val="202020"/>
                </a:solidFill>
                <a:ea typeface="Pretendard Bold"/>
              </a:rPr>
              <a:t>활용</a:t>
            </a:r>
            <a:r>
              <a:rPr lang="en-US" sz="6800" b="0" i="0" u="none" strike="noStrike" spc="-100">
                <a:solidFill>
                  <a:srgbClr val="202020"/>
                </a:solidFill>
                <a:latin typeface="Pretendard Bold"/>
              </a:rPr>
              <a:t>(</a:t>
            </a:r>
            <a:r>
              <a:rPr lang="ko-KR" sz="6800" b="0" i="0" u="none" strike="noStrike" spc="-100">
                <a:solidFill>
                  <a:srgbClr val="202020"/>
                </a:solidFill>
                <a:ea typeface="Pretendard Bold"/>
              </a:rPr>
              <a:t>병원측</a:t>
            </a:r>
            <a:r>
              <a:rPr lang="en-US" sz="6800" b="0" i="0" u="none" strike="noStrike" spc="-100">
                <a:solidFill>
                  <a:srgbClr val="202020"/>
                </a:solidFill>
                <a:latin typeface="Pretendard Bold"/>
              </a:rPr>
              <a:t>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9200" y="2387600"/>
            <a:ext cx="5435600" cy="711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0" y="2374900"/>
            <a:ext cx="6223000" cy="723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109200" y="2489200"/>
            <a:ext cx="5054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spc="-100">
                <a:solidFill>
                  <a:srgbClr val="FFFFFF"/>
                </a:solidFill>
                <a:ea typeface="Pretendard Bold"/>
              </a:rPr>
              <a:t>의사 정보 관리</a:t>
            </a:r>
            <a:endParaRPr lang="ko-KR" sz="2600" b="0" i="0" u="none" strike="noStrike" spc="-100" dirty="0">
              <a:solidFill>
                <a:srgbClr val="FFFFFF"/>
              </a:solidFill>
              <a:ea typeface="Pretendard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9200" y="3200400"/>
            <a:ext cx="5435600" cy="317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200" y="6489700"/>
            <a:ext cx="5435600" cy="2921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3300" y="3200400"/>
            <a:ext cx="5486400" cy="3289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0" y="6591300"/>
            <a:ext cx="3340100" cy="2819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79400" y="6604000"/>
            <a:ext cx="3340100" cy="2806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581400" y="2501900"/>
            <a:ext cx="3251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진료과별</a:t>
            </a:r>
            <a:r>
              <a:rPr lang="en-US" sz="26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예약</a:t>
            </a:r>
            <a:r>
              <a:rPr lang="en-US" sz="26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관리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D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863600"/>
            <a:ext cx="15506700" cy="8559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0" y="2603500"/>
            <a:ext cx="9207500" cy="5080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536700"/>
            <a:ext cx="3543300" cy="2387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40000">
            <a:off x="1460500" y="5232400"/>
            <a:ext cx="2425700" cy="158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960000">
            <a:off x="12382500" y="6642100"/>
            <a:ext cx="4292600" cy="234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60000">
            <a:off x="9779000" y="2273300"/>
            <a:ext cx="4432300" cy="2908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">
            <a:off x="5740400" y="812800"/>
            <a:ext cx="2527300" cy="1663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6756400"/>
            <a:ext cx="4394200" cy="295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5800" y="977900"/>
            <a:ext cx="2260600" cy="1485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4203700"/>
            <a:ext cx="162179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0000" b="0" i="0" u="none" strike="noStrike" spc="-100">
                <a:solidFill>
                  <a:srgbClr val="202020"/>
                </a:solidFill>
                <a:ea typeface="Pretendard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D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558800"/>
            <a:ext cx="17183100" cy="9156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87400" y="901700"/>
            <a:ext cx="166116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800" b="0" i="0" u="none" strike="noStrike" spc="-100">
                <a:solidFill>
                  <a:srgbClr val="38B419"/>
                </a:solidFill>
                <a:ea typeface="Pretendard Bold"/>
              </a:rPr>
              <a:t>목차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2565400"/>
            <a:ext cx="6654800" cy="3009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438400" y="3340100"/>
            <a:ext cx="6108700" cy="393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202020"/>
                </a:solidFill>
                <a:latin typeface="Pretendard Bold"/>
              </a:rPr>
              <a:t>ERD (Entity-Relationship Diagram)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38400" y="3886200"/>
            <a:ext cx="61087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202020"/>
                </a:solidFill>
                <a:latin typeface="Pretendard Regular"/>
              </a:rPr>
              <a:t>- </a:t>
            </a:r>
            <a:r>
              <a:rPr lang="ko-KR" sz="2000" b="0" i="0" u="none" strike="noStrike" spc="-100" dirty="0">
                <a:solidFill>
                  <a:srgbClr val="202020"/>
                </a:solidFill>
                <a:ea typeface="Pretendard Regular"/>
              </a:rPr>
              <a:t>병원</a:t>
            </a:r>
            <a:r>
              <a:rPr lang="en-US" sz="2000" b="0" i="0" u="none" strike="noStrike" spc="-100" dirty="0">
                <a:solidFill>
                  <a:srgbClr val="202020"/>
                </a:solidFill>
                <a:latin typeface="Pretendard Regular"/>
              </a:rPr>
              <a:t> </a:t>
            </a:r>
            <a:r>
              <a:rPr lang="ko-KR" sz="2000" b="0" i="0" u="none" strike="noStrike" spc="-100" dirty="0">
                <a:solidFill>
                  <a:srgbClr val="202020"/>
                </a:solidFill>
                <a:ea typeface="Pretendard Regular"/>
              </a:rPr>
              <a:t>예약</a:t>
            </a:r>
            <a:r>
              <a:rPr lang="en-US" sz="2000" b="0" i="0" u="none" strike="noStrike" spc="-100" dirty="0">
                <a:solidFill>
                  <a:srgbClr val="202020"/>
                </a:solidFill>
                <a:latin typeface="Pretendard Regular"/>
              </a:rPr>
              <a:t> </a:t>
            </a:r>
            <a:r>
              <a:rPr lang="ko-KR" sz="2000" b="0" i="0" u="none" strike="noStrike" spc="-100" dirty="0">
                <a:solidFill>
                  <a:srgbClr val="202020"/>
                </a:solidFill>
                <a:ea typeface="Pretendard Regular"/>
              </a:rPr>
              <a:t>시스템의</a:t>
            </a:r>
            <a:r>
              <a:rPr lang="en-US" sz="2000" b="0" i="0" u="none" strike="noStrike" spc="-100" dirty="0">
                <a:solidFill>
                  <a:srgbClr val="202020"/>
                </a:solidFill>
                <a:latin typeface="Pretendard Regular"/>
              </a:rPr>
              <a:t> </a:t>
            </a:r>
            <a:r>
              <a:rPr lang="ko-KR" sz="2000" b="0" i="0" u="none" strike="noStrike" spc="-100" dirty="0">
                <a:solidFill>
                  <a:srgbClr val="202020"/>
                </a:solidFill>
                <a:ea typeface="Pretendard Regular"/>
              </a:rPr>
              <a:t>개체와</a:t>
            </a:r>
            <a:r>
              <a:rPr lang="en-US" sz="2000" b="0" i="0" u="none" strike="noStrike" spc="-100" dirty="0">
                <a:solidFill>
                  <a:srgbClr val="202020"/>
                </a:solidFill>
                <a:latin typeface="Pretendard Regular"/>
              </a:rPr>
              <a:t> </a:t>
            </a:r>
            <a:r>
              <a:rPr lang="ko-KR" sz="2000" b="0" i="0" u="none" strike="noStrike" spc="-100" dirty="0">
                <a:solidFill>
                  <a:srgbClr val="202020"/>
                </a:solidFill>
                <a:ea typeface="Pretendard Regular"/>
              </a:rPr>
              <a:t>관계</a:t>
            </a:r>
            <a:r>
              <a:rPr lang="en-US" sz="2000" b="0" i="0" u="none" strike="noStrike" spc="-100" dirty="0">
                <a:solidFill>
                  <a:srgbClr val="202020"/>
                </a:solidFill>
                <a:latin typeface="Pretendard Regular"/>
              </a:rPr>
              <a:t> </a:t>
            </a:r>
            <a:r>
              <a:rPr lang="ko-KR" sz="2000" b="0" i="0" u="none" strike="noStrike" spc="-100" dirty="0">
                <a:solidFill>
                  <a:srgbClr val="202020"/>
                </a:solidFill>
                <a:ea typeface="Pretendard Regular"/>
              </a:rPr>
              <a:t>모델링</a:t>
            </a:r>
          </a:p>
          <a:p>
            <a:pPr lvl="0" algn="ctr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202020"/>
                </a:solidFill>
                <a:latin typeface="Pretendard Regular"/>
              </a:rPr>
              <a:t>- </a:t>
            </a:r>
            <a:r>
              <a:rPr lang="ko-KR" sz="2000" b="0" i="0" u="none" strike="noStrike" spc="-100" dirty="0">
                <a:solidFill>
                  <a:srgbClr val="202020"/>
                </a:solidFill>
                <a:ea typeface="Pretendard Regular"/>
              </a:rPr>
              <a:t>주요</a:t>
            </a:r>
            <a:r>
              <a:rPr lang="en-US" sz="2000" b="0" i="0" u="none" strike="noStrike" spc="-100" dirty="0">
                <a:solidFill>
                  <a:srgbClr val="202020"/>
                </a:solidFill>
                <a:latin typeface="Pretendard Regular"/>
              </a:rPr>
              <a:t> </a:t>
            </a:r>
            <a:r>
              <a:rPr lang="ko-KR" sz="2000" b="0" i="0" u="none" strike="noStrike" spc="-100" dirty="0">
                <a:solidFill>
                  <a:srgbClr val="202020"/>
                </a:solidFill>
                <a:ea typeface="Pretendard Regular"/>
              </a:rPr>
              <a:t>엔티티</a:t>
            </a:r>
            <a:r>
              <a:rPr lang="en-US" sz="2000" b="0" i="0" u="none" strike="noStrike" spc="-100" dirty="0">
                <a:solidFill>
                  <a:srgbClr val="202020"/>
                </a:solidFill>
                <a:latin typeface="Pretendard Regular"/>
              </a:rPr>
              <a:t>: </a:t>
            </a:r>
            <a:r>
              <a:rPr lang="ko-KR" sz="2000" b="0" i="0" u="none" strike="noStrike" spc="-100" dirty="0">
                <a:solidFill>
                  <a:srgbClr val="202020"/>
                </a:solidFill>
                <a:ea typeface="Pretendard Regular"/>
              </a:rPr>
              <a:t>환자</a:t>
            </a:r>
            <a:r>
              <a:rPr lang="en-US" sz="2000" b="0" i="0" u="none" strike="noStrike" spc="-100" dirty="0">
                <a:solidFill>
                  <a:srgbClr val="202020"/>
                </a:solidFill>
                <a:latin typeface="Pretendard Regular"/>
              </a:rPr>
              <a:t>, </a:t>
            </a:r>
            <a:r>
              <a:rPr lang="ko-KR" sz="2000" b="0" i="0" u="none" strike="noStrike" spc="-100" dirty="0">
                <a:solidFill>
                  <a:srgbClr val="202020"/>
                </a:solidFill>
                <a:ea typeface="Pretendard Regular"/>
              </a:rPr>
              <a:t>의사</a:t>
            </a:r>
            <a:r>
              <a:rPr lang="en-US" sz="2000" b="0" i="0" u="none" strike="noStrike" spc="-100" dirty="0">
                <a:solidFill>
                  <a:srgbClr val="202020"/>
                </a:solidFill>
                <a:latin typeface="Pretendard Regular"/>
              </a:rPr>
              <a:t>, </a:t>
            </a:r>
            <a:r>
              <a:rPr lang="ko-KR" sz="2000" b="0" i="0" u="none" strike="noStrike" spc="-100" dirty="0">
                <a:solidFill>
                  <a:srgbClr val="202020"/>
                </a:solidFill>
                <a:ea typeface="Pretendard Regular"/>
              </a:rPr>
              <a:t>예약</a:t>
            </a:r>
            <a:r>
              <a:rPr lang="en-US" sz="2000" b="0" i="0" u="none" strike="noStrike" spc="-100" dirty="0">
                <a:solidFill>
                  <a:srgbClr val="202020"/>
                </a:solidFill>
                <a:latin typeface="Pretendard Regular"/>
              </a:rPr>
              <a:t> </a:t>
            </a:r>
            <a:r>
              <a:rPr lang="ko-KR" sz="2000" b="0" i="0" u="none" strike="noStrike" spc="-100" dirty="0">
                <a:solidFill>
                  <a:srgbClr val="202020"/>
                </a:solidFill>
                <a:ea typeface="Pretendard Regular"/>
              </a:rPr>
              <a:t>등</a:t>
            </a:r>
          </a:p>
          <a:p>
            <a:pPr lvl="0" algn="ctr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202020"/>
                </a:solidFill>
                <a:latin typeface="Pretendard Regular"/>
              </a:rPr>
              <a:t>- ERD</a:t>
            </a:r>
            <a:r>
              <a:rPr lang="ko-KR" sz="2000" b="0" i="0" u="none" strike="noStrike" spc="-100" dirty="0">
                <a:solidFill>
                  <a:srgbClr val="202020"/>
                </a:solidFill>
                <a:ea typeface="Pretendard Regular"/>
              </a:rPr>
              <a:t>를</a:t>
            </a:r>
            <a:r>
              <a:rPr lang="en-US" sz="2000" b="0" i="0" u="none" strike="noStrike" spc="-100" dirty="0">
                <a:solidFill>
                  <a:srgbClr val="202020"/>
                </a:solidFill>
                <a:latin typeface="Pretendard Regular"/>
              </a:rPr>
              <a:t> </a:t>
            </a:r>
            <a:r>
              <a:rPr lang="ko-KR" sz="2000" b="0" i="0" u="none" strike="noStrike" spc="-100" dirty="0">
                <a:solidFill>
                  <a:srgbClr val="202020"/>
                </a:solidFill>
                <a:ea typeface="Pretendard Regular"/>
              </a:rPr>
              <a:t>통한</a:t>
            </a:r>
            <a:r>
              <a:rPr lang="en-US" sz="2000" b="0" i="0" u="none" strike="noStrike" spc="-100" dirty="0">
                <a:solidFill>
                  <a:srgbClr val="202020"/>
                </a:solidFill>
                <a:latin typeface="Pretendard Regular"/>
              </a:rPr>
              <a:t> </a:t>
            </a:r>
            <a:r>
              <a:rPr lang="ko-KR" sz="2000" b="0" i="0" u="none" strike="noStrike" spc="-100" dirty="0">
                <a:solidFill>
                  <a:srgbClr val="202020"/>
                </a:solidFill>
                <a:ea typeface="Pretendard Regular"/>
              </a:rPr>
              <a:t>시스템</a:t>
            </a:r>
            <a:r>
              <a:rPr lang="en-US" sz="2000" b="0" i="0" u="none" strike="noStrike" spc="-100" dirty="0">
                <a:solidFill>
                  <a:srgbClr val="202020"/>
                </a:solidFill>
                <a:latin typeface="Pretendard Regular"/>
              </a:rPr>
              <a:t> </a:t>
            </a:r>
            <a:r>
              <a:rPr lang="ko-KR" sz="2000" b="0" i="0" u="none" strike="noStrike" spc="-100" dirty="0">
                <a:solidFill>
                  <a:srgbClr val="202020"/>
                </a:solidFill>
                <a:ea typeface="Pretendard Regular"/>
              </a:rPr>
              <a:t>구조</a:t>
            </a:r>
            <a:r>
              <a:rPr lang="en-US" sz="2000" b="0" i="0" u="none" strike="noStrike" spc="-100" dirty="0">
                <a:solidFill>
                  <a:srgbClr val="202020"/>
                </a:solidFill>
                <a:latin typeface="Pretendard Regular"/>
              </a:rPr>
              <a:t> </a:t>
            </a:r>
            <a:r>
              <a:rPr lang="ko-KR" sz="2000" b="0" i="0" u="none" strike="noStrike" spc="-100" dirty="0">
                <a:solidFill>
                  <a:srgbClr val="202020"/>
                </a:solidFill>
                <a:ea typeface="Pretendard Regular"/>
              </a:rPr>
              <a:t>시각화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2463800"/>
            <a:ext cx="469900" cy="469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334000" y="2552700"/>
            <a:ext cx="355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dirty="0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1700" y="1320800"/>
            <a:ext cx="2095500" cy="1409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500" y="6184900"/>
            <a:ext cx="6629400" cy="3009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045200" y="6959600"/>
            <a:ext cx="6108700" cy="393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spc="-100" dirty="0">
                <a:solidFill>
                  <a:srgbClr val="202020"/>
                </a:solidFill>
                <a:ea typeface="Pretendard Bold"/>
              </a:rPr>
              <a:t>테이블</a:t>
            </a:r>
            <a:r>
              <a:rPr lang="en-US" sz="2200" b="0" i="0" u="none" strike="noStrike" spc="-100" dirty="0">
                <a:solidFill>
                  <a:srgbClr val="202020"/>
                </a:solidFill>
                <a:latin typeface="Pretendard Bold"/>
              </a:rPr>
              <a:t> </a:t>
            </a:r>
            <a:r>
              <a:rPr lang="ko-KR" sz="2200" b="0" i="0" u="none" strike="noStrike" spc="-100" dirty="0">
                <a:solidFill>
                  <a:srgbClr val="202020"/>
                </a:solidFill>
                <a:ea typeface="Pretendard Bold"/>
              </a:rPr>
              <a:t>활용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45200" y="7505700"/>
            <a:ext cx="61087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202020"/>
                </a:solidFill>
                <a:latin typeface="Pretendard Regular"/>
              </a:rPr>
              <a:t>- DML(Data Manipulation Language) </a:t>
            </a:r>
            <a:r>
              <a:rPr lang="ko-KR" sz="2000" b="0" i="0" u="none" strike="noStrike" spc="-100" dirty="0">
                <a:solidFill>
                  <a:srgbClr val="202020"/>
                </a:solidFill>
                <a:ea typeface="Pretendard Regular"/>
              </a:rPr>
              <a:t>활용</a:t>
            </a:r>
          </a:p>
          <a:p>
            <a:pPr lvl="0" algn="ctr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202020"/>
                </a:solidFill>
                <a:latin typeface="Pretendard Regular"/>
              </a:rPr>
              <a:t>- SELECT </a:t>
            </a:r>
            <a:r>
              <a:rPr lang="ko-KR" sz="2000" b="0" i="0" u="none" strike="noStrike" spc="-100" dirty="0">
                <a:solidFill>
                  <a:srgbClr val="202020"/>
                </a:solidFill>
                <a:ea typeface="Pretendard Regular"/>
              </a:rPr>
              <a:t>문으로</a:t>
            </a:r>
            <a:r>
              <a:rPr lang="en-US" sz="2000" b="0" i="0" u="none" strike="noStrike" spc="-100" dirty="0">
                <a:solidFill>
                  <a:srgbClr val="202020"/>
                </a:solidFill>
                <a:latin typeface="Pretendard Regular"/>
              </a:rPr>
              <a:t> </a:t>
            </a:r>
            <a:r>
              <a:rPr lang="ko-KR" sz="2000" b="0" i="0" u="none" strike="noStrike" spc="-100" dirty="0">
                <a:solidFill>
                  <a:srgbClr val="202020"/>
                </a:solidFill>
                <a:ea typeface="Pretendard Regular"/>
              </a:rPr>
              <a:t>필요한</a:t>
            </a:r>
            <a:r>
              <a:rPr lang="en-US" sz="2000" b="0" i="0" u="none" strike="noStrike" spc="-100" dirty="0">
                <a:solidFill>
                  <a:srgbClr val="202020"/>
                </a:solidFill>
                <a:latin typeface="Pretendard Regular"/>
              </a:rPr>
              <a:t> </a:t>
            </a:r>
            <a:r>
              <a:rPr lang="ko-KR" sz="2000" b="0" i="0" u="none" strike="noStrike" spc="-100" dirty="0">
                <a:solidFill>
                  <a:srgbClr val="202020"/>
                </a:solidFill>
                <a:ea typeface="Pretendard Regular"/>
              </a:rPr>
              <a:t>데이터</a:t>
            </a:r>
            <a:r>
              <a:rPr lang="en-US" sz="2000" b="0" i="0" u="none" strike="noStrike" spc="-100" dirty="0">
                <a:solidFill>
                  <a:srgbClr val="202020"/>
                </a:solidFill>
                <a:latin typeface="Pretendard Regular"/>
              </a:rPr>
              <a:t> </a:t>
            </a:r>
            <a:r>
              <a:rPr lang="ko-KR" sz="2000" b="0" i="0" u="none" strike="noStrike" spc="-100" dirty="0">
                <a:solidFill>
                  <a:srgbClr val="202020"/>
                </a:solidFill>
                <a:ea typeface="Pretendard Regular"/>
              </a:rPr>
              <a:t>시각화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600" y="6083300"/>
            <a:ext cx="469900" cy="469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940800" y="6172200"/>
            <a:ext cx="355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" y="5753100"/>
            <a:ext cx="2095500" cy="14097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0" y="2565400"/>
            <a:ext cx="6654800" cy="3009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740900" y="3340100"/>
            <a:ext cx="6108700" cy="393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202020"/>
                </a:solidFill>
                <a:ea typeface="Pretendard Bold"/>
              </a:rPr>
              <a:t>테이블</a:t>
            </a:r>
            <a:r>
              <a:rPr lang="en-US" sz="2200" b="0" i="0" u="none" strike="noStrike" spc="-100">
                <a:solidFill>
                  <a:srgbClr val="202020"/>
                </a:solidFill>
                <a:latin typeface="Pretendard Bold"/>
              </a:rPr>
              <a:t> </a:t>
            </a:r>
            <a:r>
              <a:rPr lang="ko-KR" sz="2200" b="0" i="0" u="none" strike="noStrike" spc="-100">
                <a:solidFill>
                  <a:srgbClr val="202020"/>
                </a:solidFill>
                <a:ea typeface="Pretendard Bold"/>
              </a:rPr>
              <a:t>구현</a:t>
            </a:r>
            <a:r>
              <a:rPr lang="en-US" sz="2200" b="0" i="0" u="none" strike="noStrike" spc="-100">
                <a:solidFill>
                  <a:srgbClr val="202020"/>
                </a:solidFill>
                <a:latin typeface="Pretendard Bold"/>
              </a:rPr>
              <a:t> (DDL)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40900" y="3886200"/>
            <a:ext cx="61087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202020"/>
                </a:solidFill>
                <a:latin typeface="Pretendard Regular"/>
              </a:rPr>
              <a:t>- DDL(Data Definition Language)</a:t>
            </a:r>
          </a:p>
          <a:p>
            <a:pPr lvl="0" algn="ctr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202020"/>
                </a:solidFill>
                <a:latin typeface="Pretendard Regular"/>
              </a:rPr>
              <a:t>- CREATE TABLE </a:t>
            </a:r>
            <a:r>
              <a:rPr lang="ko-KR" sz="2000" b="0" i="0" u="none" strike="noStrike" spc="-100">
                <a:solidFill>
                  <a:srgbClr val="202020"/>
                </a:solidFill>
                <a:ea typeface="Pretendard Regular"/>
              </a:rPr>
              <a:t>문을</a:t>
            </a:r>
            <a:r>
              <a:rPr lang="en-US" sz="2000" b="0" i="0" u="none" strike="noStrike" spc="-100">
                <a:solidFill>
                  <a:srgbClr val="20202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202020"/>
                </a:solidFill>
                <a:ea typeface="Pretendard Regular"/>
              </a:rPr>
              <a:t>이용한</a:t>
            </a:r>
            <a:r>
              <a:rPr lang="en-US" sz="2000" b="0" i="0" u="none" strike="noStrike" spc="-100">
                <a:solidFill>
                  <a:srgbClr val="20202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202020"/>
                </a:solidFill>
                <a:ea typeface="Pretendard Regular"/>
              </a:rPr>
              <a:t>테이블</a:t>
            </a:r>
            <a:r>
              <a:rPr lang="en-US" sz="2000" b="0" i="0" u="none" strike="noStrike" spc="-100">
                <a:solidFill>
                  <a:srgbClr val="20202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202020"/>
                </a:solidFill>
                <a:ea typeface="Pretendard Regular"/>
              </a:rPr>
              <a:t>생성</a:t>
            </a:r>
          </a:p>
          <a:p>
            <a:pPr lvl="0" algn="ctr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202020"/>
                </a:solidFill>
                <a:latin typeface="Pretendard Regular"/>
              </a:rPr>
              <a:t>- </a:t>
            </a:r>
            <a:r>
              <a:rPr lang="ko-KR" sz="2000" b="0" i="0" u="none" strike="noStrike" spc="-100">
                <a:solidFill>
                  <a:srgbClr val="202020"/>
                </a:solidFill>
                <a:ea typeface="Pretendard Regular"/>
              </a:rPr>
              <a:t>주요</a:t>
            </a:r>
            <a:r>
              <a:rPr lang="en-US" sz="2000" b="0" i="0" u="none" strike="noStrike" spc="-100">
                <a:solidFill>
                  <a:srgbClr val="20202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202020"/>
                </a:solidFill>
                <a:ea typeface="Pretendard Regular"/>
              </a:rPr>
              <a:t>테이블</a:t>
            </a:r>
            <a:r>
              <a:rPr lang="en-US" sz="2000" b="0" i="0" u="none" strike="noStrike" spc="-100">
                <a:solidFill>
                  <a:srgbClr val="202020"/>
                </a:solidFill>
                <a:latin typeface="Pretendard Regular"/>
              </a:rPr>
              <a:t>: </a:t>
            </a:r>
            <a:r>
              <a:rPr lang="ko-KR" sz="2000" b="0" i="0" u="none" strike="noStrike" spc="-100">
                <a:solidFill>
                  <a:srgbClr val="202020"/>
                </a:solidFill>
                <a:ea typeface="Pretendard Regular"/>
              </a:rPr>
              <a:t>환자</a:t>
            </a:r>
            <a:r>
              <a:rPr lang="en-US" sz="2000" b="0" i="0" u="none" strike="noStrike" spc="-100">
                <a:solidFill>
                  <a:srgbClr val="202020"/>
                </a:solidFill>
                <a:latin typeface="Pretendard Regular"/>
              </a:rPr>
              <a:t>, </a:t>
            </a:r>
            <a:r>
              <a:rPr lang="ko-KR" sz="2000" b="0" i="0" u="none" strike="noStrike" spc="-100">
                <a:solidFill>
                  <a:srgbClr val="202020"/>
                </a:solidFill>
                <a:ea typeface="Pretendard Regular"/>
              </a:rPr>
              <a:t>의사</a:t>
            </a:r>
            <a:r>
              <a:rPr lang="en-US" sz="2000" b="0" i="0" u="none" strike="noStrike" spc="-100">
                <a:solidFill>
                  <a:srgbClr val="202020"/>
                </a:solidFill>
                <a:latin typeface="Pretendard Regular"/>
              </a:rPr>
              <a:t>, </a:t>
            </a:r>
            <a:r>
              <a:rPr lang="ko-KR" sz="2000" b="0" i="0" u="none" strike="noStrike" spc="-100">
                <a:solidFill>
                  <a:srgbClr val="202020"/>
                </a:solidFill>
                <a:ea typeface="Pretendard Regular"/>
              </a:rPr>
              <a:t>예약</a:t>
            </a:r>
            <a:r>
              <a:rPr lang="en-US" sz="2000" b="0" i="0" u="none" strike="noStrike" spc="-100">
                <a:solidFill>
                  <a:srgbClr val="20202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202020"/>
                </a:solidFill>
                <a:ea typeface="Pretendard Regular"/>
              </a:rPr>
              <a:t>테이블</a:t>
            </a:r>
            <a:r>
              <a:rPr lang="en-US" sz="2000" b="0" i="0" u="none" strike="noStrike" spc="-100">
                <a:solidFill>
                  <a:srgbClr val="20202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202020"/>
                </a:solidFill>
                <a:ea typeface="Pretendard Regular"/>
              </a:rPr>
              <a:t>등</a:t>
            </a:r>
          </a:p>
          <a:p>
            <a:pPr lvl="0" algn="ctr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202020"/>
                </a:solidFill>
                <a:latin typeface="Pretendard Regular"/>
              </a:rPr>
              <a:t>- </a:t>
            </a:r>
            <a:r>
              <a:rPr lang="ko-KR" sz="2000" b="0" i="0" u="none" strike="noStrike" spc="-100">
                <a:solidFill>
                  <a:srgbClr val="202020"/>
                </a:solidFill>
                <a:ea typeface="Pretendard Regular"/>
              </a:rPr>
              <a:t>제약</a:t>
            </a:r>
            <a:r>
              <a:rPr lang="en-US" sz="2000" b="0" i="0" u="none" strike="noStrike" spc="-100">
                <a:solidFill>
                  <a:srgbClr val="20202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202020"/>
                </a:solidFill>
                <a:ea typeface="Pretendard Regular"/>
              </a:rPr>
              <a:t>조건</a:t>
            </a:r>
            <a:r>
              <a:rPr lang="en-US" sz="2000" b="0" i="0" u="none" strike="noStrike" spc="-100">
                <a:solidFill>
                  <a:srgbClr val="20202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202020"/>
                </a:solidFill>
                <a:ea typeface="Pretendard Regular"/>
              </a:rPr>
              <a:t>및</a:t>
            </a:r>
            <a:r>
              <a:rPr lang="en-US" sz="2000" b="0" i="0" u="none" strike="noStrike" spc="-100">
                <a:solidFill>
                  <a:srgbClr val="20202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202020"/>
                </a:solidFill>
                <a:ea typeface="Pretendard Regular"/>
              </a:rPr>
              <a:t>관계</a:t>
            </a:r>
            <a:r>
              <a:rPr lang="en-US" sz="2000" b="0" i="0" u="none" strike="noStrike" spc="-100">
                <a:solidFill>
                  <a:srgbClr val="202020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202020"/>
                </a:solidFill>
                <a:ea typeface="Pretendard Regular"/>
              </a:rPr>
              <a:t>설정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0300" y="2463800"/>
            <a:ext cx="469900" cy="469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623800" y="2552700"/>
            <a:ext cx="355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D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558800"/>
            <a:ext cx="17183100" cy="915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3900" y="3251200"/>
            <a:ext cx="2260600" cy="148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191500"/>
            <a:ext cx="2870200" cy="1879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68500" y="2514600"/>
            <a:ext cx="6756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202020"/>
                </a:solidFill>
                <a:ea typeface="Pretendard Bold"/>
              </a:rPr>
              <a:t>병원</a:t>
            </a:r>
            <a:r>
              <a:rPr lang="en-US" sz="2800" b="0" i="0" u="none" strike="noStrike">
                <a:solidFill>
                  <a:srgbClr val="20202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02020"/>
                </a:solidFill>
                <a:ea typeface="Pretendard Bold"/>
              </a:rPr>
              <a:t>예약관리</a:t>
            </a:r>
            <a:r>
              <a:rPr lang="en-US" sz="2800" b="0" i="0" u="none" strike="noStrike">
                <a:solidFill>
                  <a:srgbClr val="20202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02020"/>
                </a:solidFill>
                <a:ea typeface="Pretendard Bold"/>
              </a:rPr>
              <a:t>시스템</a:t>
            </a:r>
            <a:r>
              <a:rPr lang="en-US" sz="2800" b="0" i="0" u="none" strike="noStrike">
                <a:solidFill>
                  <a:srgbClr val="202020"/>
                </a:solidFill>
                <a:latin typeface="Pretendard Bold"/>
              </a:rPr>
              <a:t> ERD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6800" y="914400"/>
            <a:ext cx="161417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800" b="0" i="0" u="none" strike="noStrike" spc="-100">
                <a:solidFill>
                  <a:srgbClr val="202020"/>
                </a:solidFill>
                <a:latin typeface="Pretendard Bold"/>
              </a:rPr>
              <a:t>ERD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368300"/>
            <a:ext cx="2260600" cy="148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2286000"/>
            <a:ext cx="15570200" cy="6769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0" y="2603500"/>
            <a:ext cx="9309100" cy="6121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68500" y="3263900"/>
            <a:ext cx="4927600" cy="530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- </a:t>
            </a:r>
            <a:r>
              <a:rPr lang="ko-KR" sz="2200" b="0" i="0" u="none" strike="noStrike" spc="-100" dirty="0">
                <a:solidFill>
                  <a:srgbClr val="202020"/>
                </a:solidFill>
                <a:ea typeface="Pretendard Regular"/>
              </a:rPr>
              <a:t>주요</a:t>
            </a: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202020"/>
                </a:solidFill>
                <a:ea typeface="Pretendard Regular"/>
              </a:rPr>
              <a:t>엔티티</a:t>
            </a: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: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  1. </a:t>
            </a:r>
            <a:r>
              <a:rPr lang="ko-KR" sz="2200" b="0" i="0" u="none" strike="noStrike" spc="-100" dirty="0">
                <a:solidFill>
                  <a:srgbClr val="202020"/>
                </a:solidFill>
                <a:ea typeface="Pretendard Regular"/>
              </a:rPr>
              <a:t>환자</a:t>
            </a: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(</a:t>
            </a:r>
            <a:r>
              <a:rPr lang="en-US" sz="2200" b="0" i="0" u="none" strike="noStrike" spc="-100" dirty="0" err="1">
                <a:solidFill>
                  <a:srgbClr val="202020"/>
                </a:solidFill>
                <a:latin typeface="Pretendard Regular"/>
              </a:rPr>
              <a:t>patient_tbl</a:t>
            </a: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  2. </a:t>
            </a:r>
            <a:r>
              <a:rPr lang="ko-KR" sz="2200" b="0" i="0" u="none" strike="noStrike" spc="-100" dirty="0" err="1">
                <a:solidFill>
                  <a:srgbClr val="202020"/>
                </a:solidFill>
                <a:ea typeface="Pretendard Regular"/>
              </a:rPr>
              <a:t>진료과</a:t>
            </a: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(</a:t>
            </a:r>
            <a:r>
              <a:rPr lang="en-US" sz="2200" b="0" i="0" u="none" strike="noStrike" spc="-100" dirty="0" err="1">
                <a:solidFill>
                  <a:srgbClr val="202020"/>
                </a:solidFill>
                <a:latin typeface="Pretendard Regular"/>
              </a:rPr>
              <a:t>department_tbl</a:t>
            </a: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  3. </a:t>
            </a:r>
            <a:r>
              <a:rPr lang="ko-KR" sz="2200" b="0" i="0" u="none" strike="noStrike" spc="-100" dirty="0">
                <a:solidFill>
                  <a:srgbClr val="202020"/>
                </a:solidFill>
                <a:ea typeface="Pretendard Regular"/>
              </a:rPr>
              <a:t>의사</a:t>
            </a: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(</a:t>
            </a:r>
            <a:r>
              <a:rPr lang="en-US" sz="2200" b="0" i="0" u="none" strike="noStrike" spc="-100" dirty="0" err="1">
                <a:solidFill>
                  <a:srgbClr val="202020"/>
                </a:solidFill>
                <a:latin typeface="Pretendard Regular"/>
              </a:rPr>
              <a:t>doctor_tbl</a:t>
            </a: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  4. </a:t>
            </a:r>
            <a:r>
              <a:rPr lang="ko-KR" sz="2200" b="0" i="0" u="none" strike="noStrike" spc="-100" dirty="0">
                <a:solidFill>
                  <a:srgbClr val="202020"/>
                </a:solidFill>
                <a:ea typeface="Pretendard Regular"/>
              </a:rPr>
              <a:t>예약</a:t>
            </a: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(</a:t>
            </a:r>
            <a:r>
              <a:rPr lang="en-US" sz="2200" b="0" i="0" u="none" strike="noStrike" spc="-100" dirty="0" err="1">
                <a:solidFill>
                  <a:srgbClr val="202020"/>
                </a:solidFill>
                <a:latin typeface="Pretendard Regular"/>
              </a:rPr>
              <a:t>reservation_tbl</a:t>
            </a: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  5. </a:t>
            </a:r>
            <a:r>
              <a:rPr lang="ko-KR" sz="2200" b="0" i="0" u="none" strike="noStrike" spc="-100" dirty="0">
                <a:solidFill>
                  <a:srgbClr val="202020"/>
                </a:solidFill>
                <a:ea typeface="Pretendard Regular"/>
              </a:rPr>
              <a:t>진료기록</a:t>
            </a: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(</a:t>
            </a:r>
            <a:r>
              <a:rPr lang="en-US" sz="2200" b="0" i="0" u="none" strike="noStrike" spc="-100" dirty="0" err="1">
                <a:solidFill>
                  <a:srgbClr val="202020"/>
                </a:solidFill>
                <a:latin typeface="Pretendard Regular"/>
              </a:rPr>
              <a:t>medical_record_tbl</a:t>
            </a: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32800"/>
              </a:lnSpc>
            </a:pPr>
            <a:endParaRPr lang="en-US" sz="2200" b="0" i="0" u="none" strike="noStrike" spc="-100" dirty="0">
              <a:solidFill>
                <a:srgbClr val="202020"/>
              </a:solidFill>
              <a:latin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- </a:t>
            </a:r>
            <a:r>
              <a:rPr lang="ko-KR" sz="2200" b="0" i="0" u="none" strike="noStrike" spc="-100" dirty="0">
                <a:solidFill>
                  <a:srgbClr val="202020"/>
                </a:solidFill>
                <a:ea typeface="Pretendard Regular"/>
              </a:rPr>
              <a:t>주요</a:t>
            </a: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202020"/>
                </a:solidFill>
                <a:ea typeface="Pretendard Regular"/>
              </a:rPr>
              <a:t>관계</a:t>
            </a: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: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  - </a:t>
            </a:r>
            <a:r>
              <a:rPr lang="ko-KR" sz="2200" b="0" i="0" u="none" strike="noStrike" spc="-100" dirty="0">
                <a:solidFill>
                  <a:srgbClr val="202020"/>
                </a:solidFill>
                <a:ea typeface="Pretendard Regular"/>
              </a:rPr>
              <a:t>환자</a:t>
            </a: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-</a:t>
            </a:r>
            <a:r>
              <a:rPr lang="ko-KR" sz="2200" b="0" i="0" u="none" strike="noStrike" spc="-100" dirty="0">
                <a:solidFill>
                  <a:srgbClr val="202020"/>
                </a:solidFill>
                <a:ea typeface="Pretendard Regular"/>
              </a:rPr>
              <a:t>예약</a:t>
            </a: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: 1:N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  - </a:t>
            </a:r>
            <a:r>
              <a:rPr lang="ko-KR" sz="2200" b="0" i="0" u="none" strike="noStrike" spc="-100" dirty="0">
                <a:solidFill>
                  <a:srgbClr val="202020"/>
                </a:solidFill>
                <a:ea typeface="Pretendard Regular"/>
              </a:rPr>
              <a:t>의사</a:t>
            </a: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-</a:t>
            </a:r>
            <a:r>
              <a:rPr lang="ko-KR" sz="2200" b="0" i="0" u="none" strike="noStrike" spc="-100" dirty="0">
                <a:solidFill>
                  <a:srgbClr val="202020"/>
                </a:solidFill>
                <a:ea typeface="Pretendard Regular"/>
              </a:rPr>
              <a:t>예약</a:t>
            </a: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: 1:N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  - </a:t>
            </a:r>
            <a:r>
              <a:rPr lang="ko-KR" sz="2200" b="0" i="0" u="none" strike="noStrike" spc="-100" dirty="0">
                <a:solidFill>
                  <a:srgbClr val="202020"/>
                </a:solidFill>
                <a:ea typeface="Pretendard Regular"/>
              </a:rPr>
              <a:t>의사</a:t>
            </a: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-</a:t>
            </a:r>
            <a:r>
              <a:rPr lang="ko-KR" sz="2200" b="0" i="0" u="none" strike="noStrike" spc="-100" dirty="0" err="1">
                <a:solidFill>
                  <a:srgbClr val="202020"/>
                </a:solidFill>
                <a:ea typeface="Pretendard Regular"/>
              </a:rPr>
              <a:t>진료과</a:t>
            </a: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: N:1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  - </a:t>
            </a:r>
            <a:r>
              <a:rPr lang="ko-KR" sz="2200" b="0" i="0" u="none" strike="noStrike" spc="-100" dirty="0">
                <a:solidFill>
                  <a:srgbClr val="202020"/>
                </a:solidFill>
                <a:ea typeface="Pretendard Regular"/>
              </a:rPr>
              <a:t>예약</a:t>
            </a: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-</a:t>
            </a:r>
            <a:r>
              <a:rPr lang="ko-KR" sz="2200" b="0" i="0" u="none" strike="noStrike" spc="-100" dirty="0">
                <a:solidFill>
                  <a:srgbClr val="202020"/>
                </a:solidFill>
                <a:ea typeface="Pretendard Regular"/>
              </a:rPr>
              <a:t>진료기록</a:t>
            </a:r>
            <a:r>
              <a:rPr lang="en-US" sz="2200" b="0" i="0" u="none" strike="noStrike" spc="-100" dirty="0">
                <a:solidFill>
                  <a:srgbClr val="202020"/>
                </a:solidFill>
                <a:latin typeface="Pretendard Regular"/>
              </a:rPr>
              <a:t>: 1:1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D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558800"/>
            <a:ext cx="17183100" cy="915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597900"/>
            <a:ext cx="2260600" cy="148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8800" y="1435100"/>
            <a:ext cx="2260600" cy="1485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6800" y="914400"/>
            <a:ext cx="161417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800" b="0" i="0" u="none" strike="noStrike" spc="-100">
                <a:solidFill>
                  <a:srgbClr val="202020"/>
                </a:solidFill>
                <a:ea typeface="Pretendard Bold"/>
              </a:rPr>
              <a:t>테이블</a:t>
            </a:r>
            <a:r>
              <a:rPr lang="en-US" sz="6800" b="0" i="0" u="none" strike="noStrike" spc="-100">
                <a:solidFill>
                  <a:srgbClr val="202020"/>
                </a:solidFill>
                <a:latin typeface="Pretendard Bold"/>
              </a:rPr>
              <a:t> </a:t>
            </a:r>
            <a:r>
              <a:rPr lang="ko-KR" sz="6800" b="0" i="0" u="none" strike="noStrike" spc="-100">
                <a:solidFill>
                  <a:srgbClr val="202020"/>
                </a:solidFill>
                <a:ea typeface="Pretendard Bold"/>
              </a:rPr>
              <a:t>구현</a:t>
            </a:r>
            <a:r>
              <a:rPr lang="en-US" sz="6800" b="0" i="0" u="none" strike="noStrike" spc="-100">
                <a:solidFill>
                  <a:srgbClr val="202020"/>
                </a:solidFill>
                <a:latin typeface="Pretendard Bold"/>
              </a:rPr>
              <a:t>(DDL)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6007100"/>
            <a:ext cx="15570200" cy="334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2438400"/>
            <a:ext cx="15570200" cy="3340100"/>
          </a:xfrm>
          <a:prstGeom prst="rect">
            <a:avLst/>
          </a:prstGeom>
        </p:spPr>
      </p:pic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862579"/>
              </p:ext>
            </p:extLst>
          </p:nvPr>
        </p:nvGraphicFramePr>
        <p:xfrm>
          <a:off x="8280400" y="2667000"/>
          <a:ext cx="8432800" cy="2870200"/>
        </p:xfrm>
        <a:graphic>
          <a:graphicData uri="http://schemas.openxmlformats.org/drawingml/2006/table">
            <a:tbl>
              <a:tblPr/>
              <a:tblGrid>
                <a:gridCol w="124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 err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컬럼명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컬럼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ID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타입</a:t>
                      </a: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</a:t>
                      </a:r>
                      <a:r>
                        <a:rPr lang="ko-KR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길이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N/N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PK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FK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제약조건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환자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ko-KR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등록번호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patient_id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NUMBER(10)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이름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name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VARCHAR2(50)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성별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gender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CHAR(1)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남성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: M, </a:t>
                      </a:r>
                      <a:r>
                        <a:rPr lang="ko-KR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여성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: F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생년월일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birthday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DATE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연락처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tel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VARCHAR2(15)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833391"/>
              </p:ext>
            </p:extLst>
          </p:nvPr>
        </p:nvGraphicFramePr>
        <p:xfrm>
          <a:off x="8280400" y="6235700"/>
          <a:ext cx="8432800" cy="2908300"/>
        </p:xfrm>
        <a:graphic>
          <a:graphicData uri="http://schemas.openxmlformats.org/drawingml/2006/table">
            <a:tbl>
              <a:tblPr/>
              <a:tblGrid>
                <a:gridCol w="124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22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 err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컬럼명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컬럼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ID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타입</a:t>
                      </a: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</a:t>
                      </a:r>
                      <a:r>
                        <a:rPr lang="ko-KR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길이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N/N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PK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FK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제약조건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진료과</a:t>
                      </a: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ID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dept_id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VARCHAR2(10)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진료과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dept_name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VARCHAR2(50)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대표번호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dept_tel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VARCHAR2(15)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내선번호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dept_extension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VARCHAR2(15)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6985000"/>
            <a:ext cx="6616700" cy="2057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03200"/>
            <a:ext cx="2260600" cy="148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700" y="3378200"/>
            <a:ext cx="6616700" cy="21590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2590800"/>
            <a:ext cx="6616700" cy="673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98600" y="2679700"/>
            <a:ext cx="6680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FFFFFF"/>
                </a:solidFill>
                <a:ea typeface="Pretendard Bold"/>
              </a:rPr>
              <a:t>환자</a:t>
            </a:r>
            <a:r>
              <a:rPr lang="en-US" sz="27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Pretendard Bold"/>
              </a:rPr>
              <a:t>테이블</a:t>
            </a:r>
            <a:r>
              <a:rPr lang="en-US" sz="2700" b="0" i="0" u="none" strike="noStrike">
                <a:solidFill>
                  <a:srgbClr val="FFFFFF"/>
                </a:solidFill>
                <a:latin typeface="Pretendard Bold"/>
              </a:rPr>
              <a:t>(patient_tbl)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6134100"/>
            <a:ext cx="6616700" cy="673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485900" y="6223000"/>
            <a:ext cx="6680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FFFFFF"/>
                </a:solidFill>
                <a:ea typeface="Pretendard Bold"/>
              </a:rPr>
              <a:t>진료과</a:t>
            </a:r>
            <a:r>
              <a:rPr lang="en-US" sz="27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Pretendard Bold"/>
              </a:rPr>
              <a:t>테이블</a:t>
            </a:r>
            <a:r>
              <a:rPr lang="en-US" sz="2700" b="0" i="0" u="none" strike="noStrike">
                <a:solidFill>
                  <a:srgbClr val="FFFFFF"/>
                </a:solidFill>
                <a:latin typeface="Pretendard Bold"/>
              </a:rPr>
              <a:t>(department_tbl)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D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558800"/>
            <a:ext cx="17183100" cy="915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597900"/>
            <a:ext cx="2260600" cy="148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8800" y="1435100"/>
            <a:ext cx="2260600" cy="1485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6800" y="914400"/>
            <a:ext cx="161417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800" b="0" i="0" u="none" strike="noStrike" spc="-100">
                <a:solidFill>
                  <a:srgbClr val="202020"/>
                </a:solidFill>
                <a:ea typeface="Pretendard Bold"/>
              </a:rPr>
              <a:t>테이블</a:t>
            </a:r>
            <a:r>
              <a:rPr lang="en-US" sz="6800" b="0" i="0" u="none" strike="noStrike" spc="-100">
                <a:solidFill>
                  <a:srgbClr val="202020"/>
                </a:solidFill>
                <a:latin typeface="Pretendard Bold"/>
              </a:rPr>
              <a:t> </a:t>
            </a:r>
            <a:r>
              <a:rPr lang="ko-KR" sz="6800" b="0" i="0" u="none" strike="noStrike" spc="-100">
                <a:solidFill>
                  <a:srgbClr val="202020"/>
                </a:solidFill>
                <a:ea typeface="Pretendard Bold"/>
              </a:rPr>
              <a:t>구현</a:t>
            </a:r>
            <a:r>
              <a:rPr lang="en-US" sz="6800" b="0" i="0" u="none" strike="noStrike" spc="-100">
                <a:solidFill>
                  <a:srgbClr val="202020"/>
                </a:solidFill>
                <a:latin typeface="Pretendard Bold"/>
              </a:rPr>
              <a:t>(DDL)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3479800"/>
            <a:ext cx="15570200" cy="4267200"/>
          </a:xfrm>
          <a:prstGeom prst="rect">
            <a:avLst/>
          </a:prstGeom>
        </p:spPr>
      </p:pic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358837"/>
              </p:ext>
            </p:extLst>
          </p:nvPr>
        </p:nvGraphicFramePr>
        <p:xfrm>
          <a:off x="8293100" y="3708400"/>
          <a:ext cx="8432800" cy="3835400"/>
        </p:xfrm>
        <a:graphic>
          <a:graphicData uri="http://schemas.openxmlformats.org/drawingml/2006/table">
            <a:tbl>
              <a:tblPr/>
              <a:tblGrid>
                <a:gridCol w="124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 err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컬럼명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컬럼</a:t>
                      </a: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ID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타입</a:t>
                      </a: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</a:t>
                      </a:r>
                      <a:r>
                        <a:rPr lang="ko-KR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길이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N/N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PK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FK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제약조건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의사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ko-KR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등록번호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doctor_id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NUMBER(10)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진료과</a:t>
                      </a: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ID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dept_id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VARCHAR2(10)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이름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name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VARCHAR2(50)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성별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gender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CHAR(1)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남성</a:t>
                      </a: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: M, </a:t>
                      </a:r>
                      <a:r>
                        <a:rPr lang="ko-KR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여성</a:t>
                      </a: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: F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나이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birthday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DATE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직급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class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NUMBER(1)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레지던트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1, </a:t>
                      </a:r>
                      <a:r>
                        <a:rPr lang="ko-KR" sz="1400" b="0" i="0" u="none" strike="noStrike" dirty="0" err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펠로우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2, 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교수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3, </a:t>
                      </a:r>
                      <a:r>
                        <a:rPr lang="ko-KR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과장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4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진료일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available_days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VARCHAR2(20)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03200"/>
            <a:ext cx="2260600" cy="1485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610100"/>
            <a:ext cx="6616700" cy="2781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3746500"/>
            <a:ext cx="6616700" cy="673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98600" y="3848100"/>
            <a:ext cx="6680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FFFFFF"/>
                </a:solidFill>
                <a:ea typeface="Pretendard Bold"/>
              </a:rPr>
              <a:t>의사테이블</a:t>
            </a:r>
            <a:r>
              <a:rPr lang="en-US" sz="2700" b="0" i="0" u="none" strike="noStrike">
                <a:solidFill>
                  <a:srgbClr val="FFFFFF"/>
                </a:solidFill>
                <a:latin typeface="Pretendard Bold"/>
              </a:rPr>
              <a:t>(doctor_tbl)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D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558800"/>
            <a:ext cx="17183100" cy="915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597900"/>
            <a:ext cx="2260600" cy="148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8800" y="1435100"/>
            <a:ext cx="2260600" cy="1485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6800" y="914400"/>
            <a:ext cx="161417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800" b="0" i="0" u="none" strike="noStrike" spc="-100">
                <a:solidFill>
                  <a:srgbClr val="202020"/>
                </a:solidFill>
                <a:ea typeface="Pretendard Bold"/>
              </a:rPr>
              <a:t>테이블</a:t>
            </a:r>
            <a:r>
              <a:rPr lang="en-US" sz="6800" b="0" i="0" u="none" strike="noStrike" spc="-100">
                <a:solidFill>
                  <a:srgbClr val="202020"/>
                </a:solidFill>
                <a:latin typeface="Pretendard Bold"/>
              </a:rPr>
              <a:t> </a:t>
            </a:r>
            <a:r>
              <a:rPr lang="ko-KR" sz="6800" b="0" i="0" u="none" strike="noStrike" spc="-100">
                <a:solidFill>
                  <a:srgbClr val="202020"/>
                </a:solidFill>
                <a:ea typeface="Pretendard Bold"/>
              </a:rPr>
              <a:t>구현</a:t>
            </a:r>
            <a:r>
              <a:rPr lang="en-US" sz="6800" b="0" i="0" u="none" strike="noStrike" spc="-100">
                <a:solidFill>
                  <a:srgbClr val="202020"/>
                </a:solidFill>
                <a:latin typeface="Pretendard Bold"/>
              </a:rPr>
              <a:t>(DDL)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6007100"/>
            <a:ext cx="15570200" cy="334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2438400"/>
            <a:ext cx="15570200" cy="3340100"/>
          </a:xfrm>
          <a:prstGeom prst="rect">
            <a:avLst/>
          </a:prstGeom>
        </p:spPr>
      </p:pic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512755"/>
              </p:ext>
            </p:extLst>
          </p:nvPr>
        </p:nvGraphicFramePr>
        <p:xfrm>
          <a:off x="8280400" y="2667000"/>
          <a:ext cx="8432800" cy="2972499"/>
        </p:xfrm>
        <a:graphic>
          <a:graphicData uri="http://schemas.openxmlformats.org/drawingml/2006/table">
            <a:tbl>
              <a:tblPr/>
              <a:tblGrid>
                <a:gridCol w="124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 err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컬럼명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컬럼</a:t>
                      </a: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ID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타입</a:t>
                      </a: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</a:t>
                      </a:r>
                      <a:r>
                        <a:rPr lang="ko-KR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길이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N/N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PK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FK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제약조건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예약번호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res_id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NUMBER(10)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환자</a:t>
                      </a: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ko-KR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등록번호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patient_id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NUMBER(10)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의사</a:t>
                      </a: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ko-KR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등록번호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doctor_id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NUMBER(10)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예약일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res_datetime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DATE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예약</a:t>
                      </a: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ko-KR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상태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status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NUMBER(1)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 dirty="0" err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예약중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: 1, </a:t>
                      </a:r>
                      <a:r>
                        <a:rPr lang="ko-KR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진료완료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: 2,</a:t>
                      </a:r>
                    </a:p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취소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: 3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487205"/>
              </p:ext>
            </p:extLst>
          </p:nvPr>
        </p:nvGraphicFramePr>
        <p:xfrm>
          <a:off x="8280400" y="6235700"/>
          <a:ext cx="8432800" cy="2908300"/>
        </p:xfrm>
        <a:graphic>
          <a:graphicData uri="http://schemas.openxmlformats.org/drawingml/2006/table">
            <a:tbl>
              <a:tblPr/>
              <a:tblGrid>
                <a:gridCol w="124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22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 err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컬럼명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컬럼</a:t>
                      </a: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ID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타입</a:t>
                      </a: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</a:t>
                      </a:r>
                      <a:r>
                        <a:rPr lang="ko-KR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길이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N/N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PK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FK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제약조건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진료번호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record_id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NUMBER(10)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예약번호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res_id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NUMBER(10)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진료비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cost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cost &gt;= 0</a:t>
                      </a: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Pretendard Regular" panose="020B0600000101010101" charset="-127"/>
                          <a:cs typeface="Tahoma" panose="020B0604030504040204" pitchFamily="34" charset="0"/>
                        </a:rPr>
                        <a:t>진단명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diagnosis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VARCHAR2(50)</a:t>
                      </a: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03200"/>
            <a:ext cx="2260600" cy="148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0" y="3327400"/>
            <a:ext cx="6616700" cy="2209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700" y="6908800"/>
            <a:ext cx="6604000" cy="2247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700" y="2578100"/>
            <a:ext cx="6616700" cy="673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11300" y="2679700"/>
            <a:ext cx="6680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FFFFFF"/>
                </a:solidFill>
                <a:ea typeface="Pretendard Bold"/>
              </a:rPr>
              <a:t>예약</a:t>
            </a:r>
            <a:r>
              <a:rPr lang="en-US" sz="27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Pretendard Bold"/>
              </a:rPr>
              <a:t>테이블</a:t>
            </a:r>
            <a:r>
              <a:rPr lang="en-US" sz="2700" b="0" i="0" u="none" strike="noStrike">
                <a:solidFill>
                  <a:srgbClr val="FFFFFF"/>
                </a:solidFill>
                <a:latin typeface="Pretendard Bold"/>
              </a:rPr>
              <a:t>(reservation_tbl)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700" y="6134100"/>
            <a:ext cx="6616700" cy="673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11300" y="6223000"/>
            <a:ext cx="6680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FFFFFF"/>
                </a:solidFill>
                <a:ea typeface="Pretendard Bold"/>
              </a:rPr>
              <a:t>진료기록</a:t>
            </a:r>
            <a:r>
              <a:rPr lang="en-US" sz="27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Pretendard Bold"/>
              </a:rPr>
              <a:t>테이블</a:t>
            </a:r>
            <a:r>
              <a:rPr lang="en-US" sz="2700" b="0" i="0" u="none" strike="noStrike">
                <a:solidFill>
                  <a:srgbClr val="FFFFFF"/>
                </a:solidFill>
                <a:latin typeface="Pretendard Bold"/>
              </a:rPr>
              <a:t>(medical_record_tbl)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D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558800"/>
            <a:ext cx="17183100" cy="915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0"/>
            <a:ext cx="2159000" cy="1447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500" y="8674100"/>
            <a:ext cx="2260600" cy="1485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6600" y="6604000"/>
            <a:ext cx="2260600" cy="1485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700" y="2120900"/>
            <a:ext cx="14973300" cy="7429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0" y="2362200"/>
            <a:ext cx="6223000" cy="723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616700" y="2476500"/>
            <a:ext cx="5054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환자</a:t>
            </a:r>
            <a:r>
              <a:rPr lang="en-US" sz="26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본인정보</a:t>
            </a:r>
            <a:r>
              <a:rPr lang="en-US" sz="26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확인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6800" y="889000"/>
            <a:ext cx="161417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800" b="0" i="0" u="none" strike="noStrike" spc="-100">
                <a:solidFill>
                  <a:srgbClr val="202020"/>
                </a:solidFill>
                <a:ea typeface="Pretendard Bold"/>
              </a:rPr>
              <a:t>테이블</a:t>
            </a:r>
            <a:r>
              <a:rPr lang="en-US" sz="6800" b="0" i="0" u="none" strike="noStrike" spc="-100">
                <a:solidFill>
                  <a:srgbClr val="202020"/>
                </a:solidFill>
                <a:latin typeface="Pretendard Bold"/>
              </a:rPr>
              <a:t> </a:t>
            </a:r>
            <a:r>
              <a:rPr lang="ko-KR" sz="6800" b="0" i="0" u="none" strike="noStrike" spc="-100">
                <a:solidFill>
                  <a:srgbClr val="202020"/>
                </a:solidFill>
                <a:ea typeface="Pretendard Bold"/>
              </a:rPr>
              <a:t>활용</a:t>
            </a:r>
            <a:r>
              <a:rPr lang="en-US" sz="6800" b="0" i="0" u="none" strike="noStrike" spc="-100">
                <a:solidFill>
                  <a:srgbClr val="202020"/>
                </a:solidFill>
                <a:latin typeface="Pretendard Bold"/>
              </a:rPr>
              <a:t>(</a:t>
            </a:r>
            <a:r>
              <a:rPr lang="ko-KR" sz="6800" b="0" i="0" u="none" strike="noStrike" spc="-100">
                <a:solidFill>
                  <a:srgbClr val="202020"/>
                </a:solidFill>
                <a:ea typeface="Pretendard Bold"/>
              </a:rPr>
              <a:t>환자측</a:t>
            </a:r>
            <a:r>
              <a:rPr lang="en-US" sz="6800" b="0" i="0" u="none" strike="noStrike" spc="-100">
                <a:solidFill>
                  <a:srgbClr val="202020"/>
                </a:solidFill>
                <a:latin typeface="Pretendard Bold"/>
              </a:rPr>
              <a:t>)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1300" y="3263900"/>
            <a:ext cx="10172700" cy="166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3500" y="5143500"/>
            <a:ext cx="5461000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D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558800"/>
            <a:ext cx="17183100" cy="915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0"/>
            <a:ext cx="2159000" cy="1447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500" y="8674100"/>
            <a:ext cx="2260600" cy="1485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6600" y="6604000"/>
            <a:ext cx="2260600" cy="1485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2120900"/>
            <a:ext cx="15963900" cy="7429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66800" y="889000"/>
            <a:ext cx="161417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800" b="0" i="0" u="none" strike="noStrike" spc="-100">
                <a:solidFill>
                  <a:srgbClr val="202020"/>
                </a:solidFill>
                <a:ea typeface="Pretendard Bold"/>
              </a:rPr>
              <a:t>테이블</a:t>
            </a:r>
            <a:r>
              <a:rPr lang="en-US" sz="6800" b="0" i="0" u="none" strike="noStrike" spc="-100">
                <a:solidFill>
                  <a:srgbClr val="202020"/>
                </a:solidFill>
                <a:latin typeface="Pretendard Bold"/>
              </a:rPr>
              <a:t> </a:t>
            </a:r>
            <a:r>
              <a:rPr lang="ko-KR" sz="6800" b="0" i="0" u="none" strike="noStrike" spc="-100">
                <a:solidFill>
                  <a:srgbClr val="202020"/>
                </a:solidFill>
                <a:ea typeface="Pretendard Bold"/>
              </a:rPr>
              <a:t>활용</a:t>
            </a:r>
            <a:r>
              <a:rPr lang="en-US" sz="6800" b="0" i="0" u="none" strike="noStrike" spc="-100">
                <a:solidFill>
                  <a:srgbClr val="202020"/>
                </a:solidFill>
                <a:latin typeface="Pretendard Bold"/>
              </a:rPr>
              <a:t>(</a:t>
            </a:r>
            <a:r>
              <a:rPr lang="ko-KR" sz="6800" b="0" i="0" u="none" strike="noStrike" spc="-100">
                <a:solidFill>
                  <a:srgbClr val="202020"/>
                </a:solidFill>
                <a:ea typeface="Pretendard Bold"/>
              </a:rPr>
              <a:t>환자측</a:t>
            </a:r>
            <a:r>
              <a:rPr lang="en-US" sz="6800" b="0" i="0" u="none" strike="noStrike" spc="-100">
                <a:solidFill>
                  <a:srgbClr val="202020"/>
                </a:solidFill>
                <a:latin typeface="Pretendard Bold"/>
              </a:rPr>
              <a:t>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9500" y="3340100"/>
            <a:ext cx="3187700" cy="1943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9200" y="2387600"/>
            <a:ext cx="5435600" cy="711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1400" y="5461000"/>
            <a:ext cx="2806700" cy="3759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0" y="5461000"/>
            <a:ext cx="2946400" cy="3771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5000" y="2374900"/>
            <a:ext cx="6223000" cy="723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109200" y="2489200"/>
            <a:ext cx="5054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의사</a:t>
            </a:r>
            <a:r>
              <a:rPr lang="en-US" sz="26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정보</a:t>
            </a:r>
            <a:r>
              <a:rPr lang="en-US" sz="26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확인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7200" y="3340100"/>
            <a:ext cx="6565900" cy="1549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47200" y="5499100"/>
            <a:ext cx="3187700" cy="3784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61900" y="5499100"/>
            <a:ext cx="3251200" cy="3784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581400" y="2501900"/>
            <a:ext cx="3251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진료과</a:t>
            </a:r>
            <a:r>
              <a:rPr lang="en-US" sz="26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정보</a:t>
            </a:r>
            <a:r>
              <a:rPr lang="en-US" sz="26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확인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D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558800"/>
            <a:ext cx="17183100" cy="915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0"/>
            <a:ext cx="2159000" cy="1447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500" y="8674100"/>
            <a:ext cx="2260600" cy="1485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6600" y="6604000"/>
            <a:ext cx="2260600" cy="1485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2120900"/>
            <a:ext cx="15963900" cy="7429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500" y="2387600"/>
            <a:ext cx="6223000" cy="723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616700" y="2501900"/>
            <a:ext cx="5054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병원</a:t>
            </a:r>
            <a:r>
              <a:rPr lang="en-US" sz="2600" b="0" i="0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FFFFFF"/>
                </a:solidFill>
                <a:ea typeface="Pretendard Bold"/>
              </a:rPr>
              <a:t>예약하기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6800" y="889000"/>
            <a:ext cx="161417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800" b="0" i="0" u="none" strike="noStrike" spc="-100">
                <a:solidFill>
                  <a:srgbClr val="202020"/>
                </a:solidFill>
                <a:ea typeface="Pretendard Bold"/>
              </a:rPr>
              <a:t>테이블</a:t>
            </a:r>
            <a:r>
              <a:rPr lang="en-US" sz="6800" b="0" i="0" u="none" strike="noStrike" spc="-100">
                <a:solidFill>
                  <a:srgbClr val="202020"/>
                </a:solidFill>
                <a:latin typeface="Pretendard Bold"/>
              </a:rPr>
              <a:t> </a:t>
            </a:r>
            <a:r>
              <a:rPr lang="ko-KR" sz="6800" b="0" i="0" u="none" strike="noStrike" spc="-100">
                <a:solidFill>
                  <a:srgbClr val="202020"/>
                </a:solidFill>
                <a:ea typeface="Pretendard Bold"/>
              </a:rPr>
              <a:t>활용</a:t>
            </a:r>
            <a:r>
              <a:rPr lang="en-US" sz="6800" b="0" i="0" u="none" strike="noStrike" spc="-100">
                <a:solidFill>
                  <a:srgbClr val="202020"/>
                </a:solidFill>
                <a:latin typeface="Pretendard Bold"/>
              </a:rPr>
              <a:t>(</a:t>
            </a:r>
            <a:r>
              <a:rPr lang="ko-KR" sz="6800" b="0" i="0" u="none" strike="noStrike" spc="-100">
                <a:solidFill>
                  <a:srgbClr val="202020"/>
                </a:solidFill>
                <a:ea typeface="Pretendard Bold"/>
              </a:rPr>
              <a:t>환자측</a:t>
            </a:r>
            <a:r>
              <a:rPr lang="en-US" sz="6800" b="0" i="0" u="none" strike="noStrike" spc="-100">
                <a:solidFill>
                  <a:srgbClr val="202020"/>
                </a:solidFill>
                <a:latin typeface="Pretendard Bold"/>
              </a:rPr>
              <a:t>)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400" y="3263900"/>
            <a:ext cx="6756400" cy="5080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9200" y="4089400"/>
            <a:ext cx="2616200" cy="3403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44300" y="4089400"/>
            <a:ext cx="2603500" cy="3403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49400" y="4089400"/>
            <a:ext cx="2667000" cy="3403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04900" y="8458200"/>
            <a:ext cx="80645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기존에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예약되어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요일을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제외한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의사들의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일정에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맞춰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출력되게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만드는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과정에서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어려움을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겪어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200" b="0" i="0" u="none" strike="noStrike" spc="-100" dirty="0" err="1">
                <a:solidFill>
                  <a:srgbClr val="000000"/>
                </a:solidFill>
                <a:latin typeface="Pretendard Regular"/>
              </a:rPr>
              <a:t>chatGPT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도움을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Pretendard Regular"/>
              </a:rPr>
              <a:t>받음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605</Words>
  <Application>Microsoft Office PowerPoint</Application>
  <PresentationFormat>사용자 지정</PresentationFormat>
  <Paragraphs>203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Arial</vt:lpstr>
      <vt:lpstr>Tahoma</vt:lpstr>
      <vt:lpstr>Pretendard Bold</vt:lpstr>
      <vt:lpstr>Calibri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레이 김</cp:lastModifiedBy>
  <cp:revision>3</cp:revision>
  <dcterms:created xsi:type="dcterms:W3CDTF">2006-08-16T00:00:00Z</dcterms:created>
  <dcterms:modified xsi:type="dcterms:W3CDTF">2025-03-31T02:40:52Z</dcterms:modified>
</cp:coreProperties>
</file>